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9A0E7A-4C47-4A54-B2D8-9CDDB37516FB}" type="datetimeFigureOut">
              <a:rPr lang="en-US" smtClean="0"/>
              <a:t>1/15/2013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E3115FB-4974-4AD5-8486-F99BC585E474}" type="slidenum">
              <a:rPr lang="en-US" smtClean="0"/>
              <a:t>‹#›</a:t>
            </a:fld>
            <a:endParaRPr lang="en-US"/>
          </a:p>
        </p:txBody>
      </p:sp>
    </p:spTree>
    <p:extLst>
      <p:ext uri="{BB962C8B-B14F-4D97-AF65-F5344CB8AC3E}">
        <p14:creationId xmlns:p14="http://schemas.microsoft.com/office/powerpoint/2010/main" val="25775308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E3115FB-4974-4AD5-8486-F99BC585E474}" type="slidenum">
              <a:rPr lang="en-US" smtClean="0"/>
              <a:t>32</a:t>
            </a:fld>
            <a:endParaRPr lang="en-US"/>
          </a:p>
        </p:txBody>
      </p:sp>
    </p:spTree>
    <p:extLst>
      <p:ext uri="{BB962C8B-B14F-4D97-AF65-F5344CB8AC3E}">
        <p14:creationId xmlns:p14="http://schemas.microsoft.com/office/powerpoint/2010/main" val="39190855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763939EF-EE26-4969-8F04-96EF3F8E3544}" type="datetimeFigureOut">
              <a:rPr lang="en-US" smtClean="0"/>
              <a:t>1/15/2013</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93C5B5DB-D9C3-4A66-8996-D42E1B716DAE}" type="slidenum">
              <a:rPr lang="en-US" smtClean="0"/>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63939EF-EE26-4969-8F04-96EF3F8E3544}" type="datetimeFigureOut">
              <a:rPr lang="en-US" smtClean="0"/>
              <a:t>1/15/2013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3C5B5DB-D9C3-4A66-8996-D42E1B716DA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63939EF-EE26-4969-8F04-96EF3F8E3544}" type="datetimeFigureOut">
              <a:rPr lang="en-US" smtClean="0"/>
              <a:t>1/15/2013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3C5B5DB-D9C3-4A66-8996-D42E1B716DA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63939EF-EE26-4969-8F04-96EF3F8E3544}" type="datetimeFigureOut">
              <a:rPr lang="en-US" smtClean="0"/>
              <a:t>1/15/2013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3C5B5DB-D9C3-4A66-8996-D42E1B716DA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763939EF-EE26-4969-8F04-96EF3F8E3544}" type="datetimeFigureOut">
              <a:rPr lang="en-US" smtClean="0"/>
              <a:t>1/15/2013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3C5B5DB-D9C3-4A66-8996-D42E1B716DAE}" type="slidenum">
              <a:rPr lang="en-US" smtClean="0"/>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763939EF-EE26-4969-8F04-96EF3F8E3544}" type="datetimeFigureOut">
              <a:rPr lang="en-US" smtClean="0"/>
              <a:t>1/15/2013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93C5B5DB-D9C3-4A66-8996-D42E1B716DAE}"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763939EF-EE26-4969-8F04-96EF3F8E3544}" type="datetimeFigureOut">
              <a:rPr lang="en-US" smtClean="0"/>
              <a:t>1/15/2013</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93C5B5DB-D9C3-4A66-8996-D42E1B716DAE}"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763939EF-EE26-4969-8F04-96EF3F8E3544}" type="datetimeFigureOut">
              <a:rPr lang="en-US" smtClean="0"/>
              <a:t>1/15/2013</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93C5B5DB-D9C3-4A66-8996-D42E1B716DA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763939EF-EE26-4969-8F04-96EF3F8E3544}" type="datetimeFigureOut">
              <a:rPr lang="en-US" smtClean="0"/>
              <a:t>1/15/2013</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93C5B5DB-D9C3-4A66-8996-D42E1B716DAE}" type="slidenum">
              <a:rPr lang="en-US" smtClean="0"/>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763939EF-EE26-4969-8F04-96EF3F8E3544}" type="datetimeFigureOut">
              <a:rPr lang="en-US" smtClean="0"/>
              <a:t>1/15/2013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93C5B5DB-D9C3-4A66-8996-D42E1B716DAE}"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763939EF-EE26-4969-8F04-96EF3F8E3544}" type="datetimeFigureOut">
              <a:rPr lang="en-US" smtClean="0"/>
              <a:t>1/15/2013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93C5B5DB-D9C3-4A66-8996-D42E1B716DAE}" type="slidenum">
              <a:rPr lang="en-US" smtClean="0"/>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763939EF-EE26-4969-8F04-96EF3F8E3544}" type="datetimeFigureOut">
              <a:rPr lang="en-US" smtClean="0"/>
              <a:t>1/15/2013</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93C5B5DB-D9C3-4A66-8996-D42E1B716DAE}" type="slidenum">
              <a:rPr lang="en-US" smtClean="0"/>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1.xml"/><Relationship Id="rId4" Type="http://schemas.openxmlformats.org/officeDocument/2006/relationships/image" Target="../media/image4.gi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European Conquest and American Identity</a:t>
            </a:r>
            <a:endParaRPr lang="en-US" dirty="0"/>
          </a:p>
        </p:txBody>
      </p:sp>
      <p:sp>
        <p:nvSpPr>
          <p:cNvPr id="3" name="Subtitle 2"/>
          <p:cNvSpPr>
            <a:spLocks noGrp="1"/>
          </p:cNvSpPr>
          <p:nvPr>
            <p:ph type="subTitle" idx="1"/>
          </p:nvPr>
        </p:nvSpPr>
        <p:spPr>
          <a:xfrm>
            <a:off x="1371600" y="5105400"/>
            <a:ext cx="7406640" cy="1066800"/>
          </a:xfrm>
        </p:spPr>
        <p:txBody>
          <a:bodyPr/>
          <a:lstStyle/>
          <a:p>
            <a:r>
              <a:rPr lang="en-US" dirty="0" smtClean="0"/>
              <a:t>How the Colonization of the Americas Continues to Shape the United States</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6800" y="1813434"/>
            <a:ext cx="4953000" cy="2124287"/>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79573" y="1219200"/>
            <a:ext cx="2755446" cy="2057400"/>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88885" y="2840941"/>
            <a:ext cx="3381375" cy="2028825"/>
          </a:xfrm>
          <a:prstGeom prst="rect">
            <a:avLst/>
          </a:prstGeom>
        </p:spPr>
      </p:pic>
    </p:spTree>
    <p:extLst>
      <p:ext uri="{BB962C8B-B14F-4D97-AF65-F5344CB8AC3E}">
        <p14:creationId xmlns:p14="http://schemas.microsoft.com/office/powerpoint/2010/main" val="3182074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Southwestern Indians</a:t>
            </a:r>
            <a:endParaRPr lang="en-US" dirty="0"/>
          </a:p>
        </p:txBody>
      </p:sp>
      <p:sp>
        <p:nvSpPr>
          <p:cNvPr id="6" name="Content Placeholder 5"/>
          <p:cNvSpPr>
            <a:spLocks noGrp="1"/>
          </p:cNvSpPr>
          <p:nvPr>
            <p:ph idx="1"/>
          </p:nvPr>
        </p:nvSpPr>
        <p:spPr/>
        <p:txBody>
          <a:bodyPr>
            <a:normAutofit fontScale="92500" lnSpcReduction="20000"/>
          </a:bodyPr>
          <a:lstStyle/>
          <a:p>
            <a:pPr marL="82296" indent="0">
              <a:buNone/>
            </a:pPr>
            <a:r>
              <a:rPr lang="en-US" dirty="0" smtClean="0"/>
              <a:t>The inhabitants of the desert Southwest seem to have had longstanding ties to the Aztecs in Mexico.  The so-called Anasazi people – who had disappeared from the region prior to any European exploration of the region – were succeeded by smaller tribes like the Apache or the Navajo.  The Apache were hunter-gathers, and more prone to assert themselves aggressively.  The Navajo, on the other hand, were herders and engaged in irrigated agriculture, despite the unforgiving environment.</a:t>
            </a:r>
            <a:endParaRPr lang="en-US" dirty="0"/>
          </a:p>
        </p:txBody>
      </p:sp>
    </p:spTree>
    <p:extLst>
      <p:ext uri="{BB962C8B-B14F-4D97-AF65-F5344CB8AC3E}">
        <p14:creationId xmlns:p14="http://schemas.microsoft.com/office/powerpoint/2010/main" val="24762221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Pacific Northwest</a:t>
            </a:r>
            <a:endParaRPr lang="en-US" dirty="0"/>
          </a:p>
        </p:txBody>
      </p:sp>
      <p:sp>
        <p:nvSpPr>
          <p:cNvPr id="3" name="Content Placeholder 2"/>
          <p:cNvSpPr>
            <a:spLocks noGrp="1"/>
          </p:cNvSpPr>
          <p:nvPr>
            <p:ph idx="1"/>
          </p:nvPr>
        </p:nvSpPr>
        <p:spPr>
          <a:xfrm>
            <a:off x="1066800" y="1447800"/>
            <a:ext cx="6781800" cy="4800600"/>
          </a:xfrm>
        </p:spPr>
        <p:txBody>
          <a:bodyPr>
            <a:normAutofit fontScale="92500"/>
          </a:bodyPr>
          <a:lstStyle/>
          <a:p>
            <a:pPr marL="82296" indent="0">
              <a:buNone/>
            </a:pPr>
            <a:r>
              <a:rPr lang="en-US" dirty="0" smtClean="0"/>
              <a:t>The environment of the Pacific Northwest provided a forgiving climate and the satisfaction of basic needs.  Since food was abundant, a unique social structure emerged which focused on task accomplishment – whether the task be related to the gathering of food, hunting, construction of shelter, or the limited agriculture which tribes like the Nez Perce or Kwakiutl practiced. </a:t>
            </a:r>
            <a:endParaRPr lang="en-US" dirty="0"/>
          </a:p>
        </p:txBody>
      </p:sp>
    </p:spTree>
    <p:extLst>
      <p:ext uri="{BB962C8B-B14F-4D97-AF65-F5344CB8AC3E}">
        <p14:creationId xmlns:p14="http://schemas.microsoft.com/office/powerpoint/2010/main" val="7454715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Powhatan</a:t>
            </a:r>
            <a:endParaRPr lang="en-US" dirty="0"/>
          </a:p>
        </p:txBody>
      </p:sp>
      <p:sp>
        <p:nvSpPr>
          <p:cNvPr id="3" name="Content Placeholder 2"/>
          <p:cNvSpPr>
            <a:spLocks noGrp="1"/>
          </p:cNvSpPr>
          <p:nvPr>
            <p:ph idx="1"/>
          </p:nvPr>
        </p:nvSpPr>
        <p:spPr/>
        <p:txBody>
          <a:bodyPr>
            <a:normAutofit fontScale="85000" lnSpcReduction="10000"/>
          </a:bodyPr>
          <a:lstStyle/>
          <a:p>
            <a:pPr marL="82296" indent="0">
              <a:buNone/>
            </a:pPr>
            <a:r>
              <a:rPr lang="en-US" dirty="0" smtClean="0"/>
              <a:t>The example of the Powhatan tribe is particularly instructive in covering this aspect of history.  The tribe’s domination was in the area surrounding the Chesapeake – along the East Coast, largely outside the influence of the Iroquois. </a:t>
            </a:r>
            <a:r>
              <a:rPr lang="en-US" dirty="0"/>
              <a:t> </a:t>
            </a:r>
            <a:r>
              <a:rPr lang="en-US" dirty="0" smtClean="0"/>
              <a:t>The tribe was too far north to be dominated by the Creek Confederation  Nevertheless, they were hemmed in and pressured by the same factors which influenced other tribes: environmental changes, the devastation of European disease, and conflicts with other tribes, largely over competition for resources – hunting grounds, for example.</a:t>
            </a:r>
            <a:endParaRPr lang="en-US" dirty="0"/>
          </a:p>
        </p:txBody>
      </p:sp>
    </p:spTree>
    <p:extLst>
      <p:ext uri="{BB962C8B-B14F-4D97-AF65-F5344CB8AC3E}">
        <p14:creationId xmlns:p14="http://schemas.microsoft.com/office/powerpoint/2010/main" val="37763263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Powhatan Leadership</a:t>
            </a:r>
            <a:endParaRPr lang="en-US" dirty="0"/>
          </a:p>
        </p:txBody>
      </p:sp>
      <p:sp>
        <p:nvSpPr>
          <p:cNvPr id="5" name="Text Placeholder 4"/>
          <p:cNvSpPr>
            <a:spLocks noGrp="1"/>
          </p:cNvSpPr>
          <p:nvPr>
            <p:ph type="body" idx="1"/>
          </p:nvPr>
        </p:nvSpPr>
        <p:spPr/>
        <p:txBody>
          <a:bodyPr>
            <a:normAutofit/>
          </a:bodyPr>
          <a:lstStyle/>
          <a:p>
            <a:pPr algn="ctr"/>
            <a:r>
              <a:rPr lang="en-US" dirty="0" smtClean="0"/>
              <a:t>Chief Powhatan – </a:t>
            </a:r>
            <a:r>
              <a:rPr lang="en-US" dirty="0" err="1" smtClean="0"/>
              <a:t>Wahunsunacock</a:t>
            </a:r>
            <a:r>
              <a:rPr lang="en-US" dirty="0" smtClean="0"/>
              <a:t>	</a:t>
            </a:r>
            <a:endParaRPr lang="en-US" dirty="0"/>
          </a:p>
        </p:txBody>
      </p:sp>
      <p:sp>
        <p:nvSpPr>
          <p:cNvPr id="7" name="Text Placeholder 6"/>
          <p:cNvSpPr>
            <a:spLocks noGrp="1"/>
          </p:cNvSpPr>
          <p:nvPr>
            <p:ph type="body" sz="half" idx="3"/>
          </p:nvPr>
        </p:nvSpPr>
        <p:spPr/>
        <p:txBody>
          <a:bodyPr/>
          <a:lstStyle/>
          <a:p>
            <a:pPr algn="ctr"/>
            <a:r>
              <a:rPr lang="en-US" dirty="0" smtClean="0"/>
              <a:t>War Chief – </a:t>
            </a:r>
            <a:r>
              <a:rPr lang="en-US" dirty="0" err="1" smtClean="0"/>
              <a:t>Opechancanough</a:t>
            </a:r>
            <a:endParaRPr lang="en-US" dirty="0"/>
          </a:p>
        </p:txBody>
      </p:sp>
      <p:sp>
        <p:nvSpPr>
          <p:cNvPr id="6" name="Content Placeholder 5"/>
          <p:cNvSpPr>
            <a:spLocks noGrp="1"/>
          </p:cNvSpPr>
          <p:nvPr>
            <p:ph sz="quarter" idx="2"/>
          </p:nvPr>
        </p:nvSpPr>
        <p:spPr/>
        <p:txBody>
          <a:bodyPr>
            <a:normAutofit fontScale="92500" lnSpcReduction="20000"/>
          </a:bodyPr>
          <a:lstStyle/>
          <a:p>
            <a:pPr marL="118872" indent="0">
              <a:buNone/>
            </a:pPr>
            <a:r>
              <a:rPr lang="en-US" dirty="0" smtClean="0"/>
              <a:t>Since Powhatan was the leader settlers at Jamestown negotiated with, it is frequently assumed that he was the all powerful leader of the tribe.  While he did have absolute power over the settlement of Jamestown in certain decisions, he was not an absolute monarch.  English settlers, who’s schema for understanding governments was limited by their own experiences, assumed incorrectly that he was.</a:t>
            </a:r>
            <a:endParaRPr lang="en-US" dirty="0"/>
          </a:p>
        </p:txBody>
      </p:sp>
      <p:sp>
        <p:nvSpPr>
          <p:cNvPr id="8" name="Content Placeholder 7"/>
          <p:cNvSpPr>
            <a:spLocks noGrp="1"/>
          </p:cNvSpPr>
          <p:nvPr>
            <p:ph sz="quarter" idx="4"/>
          </p:nvPr>
        </p:nvSpPr>
        <p:spPr/>
        <p:txBody>
          <a:bodyPr>
            <a:normAutofit fontScale="92500" lnSpcReduction="20000"/>
          </a:bodyPr>
          <a:lstStyle/>
          <a:p>
            <a:pPr marL="118872" indent="0">
              <a:buNone/>
            </a:pPr>
            <a:r>
              <a:rPr lang="en-US" dirty="0" smtClean="0"/>
              <a:t>In fact, like many tribes, there were “inside” leaders and “outside” leaders.  Inside leaders, like </a:t>
            </a:r>
            <a:r>
              <a:rPr lang="en-US" dirty="0" err="1" smtClean="0"/>
              <a:t>Wahunsunacock</a:t>
            </a:r>
            <a:r>
              <a:rPr lang="en-US" dirty="0" smtClean="0"/>
              <a:t>, were tasked with maintaining alliances within the confederation – marrying influential leaders in other communities in order to build bonds and strengthen the Confederation.  Outside leaders, like Powhatan’s brother, </a:t>
            </a:r>
            <a:r>
              <a:rPr lang="en-US" dirty="0" err="1" smtClean="0"/>
              <a:t>Opechancanough</a:t>
            </a:r>
            <a:r>
              <a:rPr lang="en-US" dirty="0" smtClean="0"/>
              <a:t>, were war leaders, as the settlers at Jamestown would learn. </a:t>
            </a:r>
            <a:endParaRPr lang="en-US" dirty="0"/>
          </a:p>
        </p:txBody>
      </p:sp>
    </p:spTree>
    <p:extLst>
      <p:ext uri="{BB962C8B-B14F-4D97-AF65-F5344CB8AC3E}">
        <p14:creationId xmlns:p14="http://schemas.microsoft.com/office/powerpoint/2010/main" val="24862415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1371600" y="228600"/>
            <a:ext cx="7498080" cy="1143000"/>
          </a:xfrm>
        </p:spPr>
        <p:txBody>
          <a:bodyPr/>
          <a:lstStyle/>
          <a:p>
            <a:r>
              <a:rPr lang="en-US" dirty="0" smtClean="0"/>
              <a:t>Native Americans to English</a:t>
            </a:r>
            <a:endParaRPr lang="en-US" dirty="0"/>
          </a:p>
        </p:txBody>
      </p:sp>
      <p:pic>
        <p:nvPicPr>
          <p:cNvPr id="10" name="Content Placeholder 9"/>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295400" y="1600200"/>
            <a:ext cx="1593558" cy="4664075"/>
          </a:xfrm>
        </p:spPr>
      </p:pic>
      <p:sp>
        <p:nvSpPr>
          <p:cNvPr id="12" name="Content Placeholder 11"/>
          <p:cNvSpPr>
            <a:spLocks noGrp="1"/>
          </p:cNvSpPr>
          <p:nvPr>
            <p:ph sz="half" idx="2"/>
          </p:nvPr>
        </p:nvSpPr>
        <p:spPr>
          <a:xfrm>
            <a:off x="2895600" y="1524000"/>
            <a:ext cx="3962400" cy="4663440"/>
          </a:xfrm>
        </p:spPr>
        <p:txBody>
          <a:bodyPr>
            <a:normAutofit fontScale="77500" lnSpcReduction="20000"/>
          </a:bodyPr>
          <a:lstStyle/>
          <a:p>
            <a:pPr marL="82296" indent="0">
              <a:buNone/>
            </a:pPr>
            <a:r>
              <a:rPr lang="en-US" dirty="0" smtClean="0"/>
              <a:t>English colonists, like all European colonists, were constantly seeking to draw more settlers to their region.  Hence, portraying Native Americans as health, strong, noble, and cooperative – or at least manageable using force – was critical.  It does, however, make the interpretation of their published journals and private letters more difficult for historians.  There were more than a few willful misinterpretations – a quite a few honest misunderstandings – along the way.</a:t>
            </a:r>
            <a:endParaRPr lang="en-US" dirty="0"/>
          </a:p>
        </p:txBody>
      </p:sp>
      <p:pic>
        <p:nvPicPr>
          <p:cNvPr id="13" name="Picture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05600" y="1371600"/>
            <a:ext cx="2423064" cy="4876800"/>
          </a:xfrm>
          <a:prstGeom prst="rect">
            <a:avLst/>
          </a:prstGeom>
        </p:spPr>
      </p:pic>
    </p:spTree>
    <p:extLst>
      <p:ext uri="{BB962C8B-B14F-4D97-AF65-F5344CB8AC3E}">
        <p14:creationId xmlns:p14="http://schemas.microsoft.com/office/powerpoint/2010/main" val="15842417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cdn.dipity.com/uploads/events/8f3c4d46be55bd1d704615d651303261_1M.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itle 4"/>
          <p:cNvSpPr>
            <a:spLocks noGrp="1"/>
          </p:cNvSpPr>
          <p:nvPr>
            <p:ph type="title"/>
          </p:nvPr>
        </p:nvSpPr>
        <p:spPr>
          <a:xfrm>
            <a:off x="152400" y="381000"/>
            <a:ext cx="6400800" cy="2286000"/>
          </a:xfrm>
        </p:spPr>
        <p:txBody>
          <a:bodyPr>
            <a:normAutofit fontScale="90000"/>
          </a:bodyPr>
          <a:lstStyle/>
          <a:p>
            <a:r>
              <a:rPr lang="en-US" dirty="0" smtClean="0"/>
              <a:t>Enslaved people –The role of Africans in the Americas</a:t>
            </a:r>
            <a:endParaRPr lang="en-US" dirty="0"/>
          </a:p>
        </p:txBody>
      </p:sp>
    </p:spTree>
    <p:extLst>
      <p:ext uri="{BB962C8B-B14F-4D97-AF65-F5344CB8AC3E}">
        <p14:creationId xmlns:p14="http://schemas.microsoft.com/office/powerpoint/2010/main" val="33053874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447800" y="304800"/>
            <a:ext cx="7498080" cy="1143000"/>
          </a:xfrm>
        </p:spPr>
        <p:txBody>
          <a:bodyPr/>
          <a:lstStyle/>
          <a:p>
            <a:r>
              <a:rPr lang="en-US" dirty="0" smtClean="0"/>
              <a:t>The Portuguese </a:t>
            </a:r>
            <a:endParaRPr lang="en-US" dirty="0"/>
          </a:p>
        </p:txBody>
      </p:sp>
      <p:sp>
        <p:nvSpPr>
          <p:cNvPr id="5" name="Content Placeholder 4"/>
          <p:cNvSpPr>
            <a:spLocks noGrp="1"/>
          </p:cNvSpPr>
          <p:nvPr>
            <p:ph sz="half" idx="1"/>
          </p:nvPr>
        </p:nvSpPr>
        <p:spPr>
          <a:xfrm>
            <a:off x="1143000" y="1524000"/>
            <a:ext cx="3200400" cy="4724400"/>
          </a:xfrm>
        </p:spPr>
        <p:txBody>
          <a:bodyPr>
            <a:normAutofit fontScale="85000" lnSpcReduction="20000"/>
          </a:bodyPr>
          <a:lstStyle/>
          <a:p>
            <a:pPr marL="82296" indent="0">
              <a:buNone/>
            </a:pPr>
            <a:r>
              <a:rPr lang="en-US" dirty="0" smtClean="0"/>
              <a:t>Although most American accounts trace the history of African slavery in the English colonies back to a 1619 Dutch trade vessel which arrived in Jamestown, the origins of American slavery are more properly traced back to the Dutch.  The use of slave labor on sugar plantations off the coast of Africa goes back to the early 1500s.   </a:t>
            </a:r>
            <a:endParaRPr lang="en-US" dirty="0"/>
          </a:p>
        </p:txBody>
      </p:sp>
      <p:pic>
        <p:nvPicPr>
          <p:cNvPr id="9" name="Content Placeholder 8"/>
          <p:cNvPicPr>
            <a:picLocks noGrp="1" noChangeAspect="1"/>
          </p:cNvPicPr>
          <p:nvPr>
            <p:ph sz="half" idx="2"/>
          </p:nvPr>
        </p:nvPicPr>
        <p:blipFill>
          <a:blip r:embed="rId2">
            <a:duotone>
              <a:prstClr val="black"/>
              <a:srgbClr val="D9C3A5">
                <a:tint val="50000"/>
                <a:satMod val="180000"/>
              </a:srgbClr>
            </a:duotone>
            <a:extLst>
              <a:ext uri="{28A0092B-C50C-407E-A947-70E740481C1C}">
                <a14:useLocalDpi xmlns:a14="http://schemas.microsoft.com/office/drawing/2010/main" val="0"/>
              </a:ext>
            </a:extLst>
          </a:blip>
          <a:stretch>
            <a:fillRect/>
          </a:stretch>
        </p:blipFill>
        <p:spPr>
          <a:xfrm>
            <a:off x="4537291" y="1219200"/>
            <a:ext cx="4355667" cy="4968875"/>
          </a:xfrm>
        </p:spPr>
      </p:pic>
    </p:spTree>
    <p:extLst>
      <p:ext uri="{BB962C8B-B14F-4D97-AF65-F5344CB8AC3E}">
        <p14:creationId xmlns:p14="http://schemas.microsoft.com/office/powerpoint/2010/main" val="23032907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Spanish and Slavery</a:t>
            </a:r>
            <a:endParaRPr lang="en-US" dirty="0"/>
          </a:p>
        </p:txBody>
      </p:sp>
      <p:sp>
        <p:nvSpPr>
          <p:cNvPr id="3" name="Content Placeholder 2"/>
          <p:cNvSpPr>
            <a:spLocks noGrp="1"/>
          </p:cNvSpPr>
          <p:nvPr>
            <p:ph idx="1"/>
          </p:nvPr>
        </p:nvSpPr>
        <p:spPr/>
        <p:txBody>
          <a:bodyPr>
            <a:normAutofit fontScale="92500"/>
          </a:bodyPr>
          <a:lstStyle/>
          <a:p>
            <a:pPr marL="82296" indent="0">
              <a:buNone/>
            </a:pPr>
            <a:r>
              <a:rPr lang="en-US" dirty="0" smtClean="0"/>
              <a:t>Immediately in need of labor, the Spanish enslaved Native Americans upon their arrival in the New World.   It was the obligation of any conquistador to explain to the Native Americans that they were now subjects of the King of Spain; furthermore, they were obliged to Christianize the Native Americans.  While the crown projected the best of intentions, the actions of the conquistadors were altogether different.  </a:t>
            </a:r>
            <a:endParaRPr lang="en-US" dirty="0"/>
          </a:p>
        </p:txBody>
      </p:sp>
    </p:spTree>
    <p:extLst>
      <p:ext uri="{BB962C8B-B14F-4D97-AF65-F5344CB8AC3E}">
        <p14:creationId xmlns:p14="http://schemas.microsoft.com/office/powerpoint/2010/main" val="39700850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Spanish and Slavery</a:t>
            </a:r>
            <a:endParaRPr lang="en-US" dirty="0"/>
          </a:p>
        </p:txBody>
      </p:sp>
      <p:sp>
        <p:nvSpPr>
          <p:cNvPr id="3" name="Content Placeholder 2"/>
          <p:cNvSpPr>
            <a:spLocks noGrp="1"/>
          </p:cNvSpPr>
          <p:nvPr>
            <p:ph idx="1"/>
          </p:nvPr>
        </p:nvSpPr>
        <p:spPr/>
        <p:txBody>
          <a:bodyPr/>
          <a:lstStyle/>
          <a:p>
            <a:pPr marL="82296" indent="0">
              <a:buNone/>
            </a:pPr>
            <a:r>
              <a:rPr lang="en-US" dirty="0" smtClean="0"/>
              <a:t>The Spanish, nevertheless, were known for their extreme brutality – so much so that in the 1540s the </a:t>
            </a:r>
            <a:r>
              <a:rPr lang="en-US" dirty="0" err="1" smtClean="0"/>
              <a:t>Leyes</a:t>
            </a:r>
            <a:r>
              <a:rPr lang="en-US" dirty="0" smtClean="0"/>
              <a:t> </a:t>
            </a:r>
            <a:r>
              <a:rPr lang="en-US" dirty="0" err="1" smtClean="0"/>
              <a:t>Nuevas</a:t>
            </a:r>
            <a:r>
              <a:rPr lang="en-US" dirty="0" smtClean="0"/>
              <a:t> – “New Laws” were put forth by King Charles V in order to reinforce the original mission: the Americans would be subjects of the Crown; they would accept Christianity; they would be paid wages to work on the </a:t>
            </a:r>
            <a:r>
              <a:rPr lang="en-US" i="1" dirty="0" err="1" smtClean="0"/>
              <a:t>encomienda</a:t>
            </a:r>
            <a:r>
              <a:rPr lang="en-US" i="1" dirty="0" smtClean="0"/>
              <a:t>.</a:t>
            </a:r>
            <a:r>
              <a:rPr lang="en-US" dirty="0" smtClean="0"/>
              <a:t>  </a:t>
            </a:r>
            <a:endParaRPr lang="en-US" dirty="0"/>
          </a:p>
        </p:txBody>
      </p:sp>
    </p:spTree>
    <p:extLst>
      <p:ext uri="{BB962C8B-B14F-4D97-AF65-F5344CB8AC3E}">
        <p14:creationId xmlns:p14="http://schemas.microsoft.com/office/powerpoint/2010/main" val="27975798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Spanish Atrocities</a:t>
            </a:r>
            <a:endParaRPr lang="en-US" dirty="0"/>
          </a:p>
        </p:txBody>
      </p:sp>
      <p:pic>
        <p:nvPicPr>
          <p:cNvPr id="7" name="Content Placeholder 6"/>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1371599" y="1447800"/>
            <a:ext cx="2567577" cy="4648200"/>
          </a:xfrm>
        </p:spPr>
      </p:pic>
      <p:sp>
        <p:nvSpPr>
          <p:cNvPr id="6" name="Content Placeholder 5"/>
          <p:cNvSpPr>
            <a:spLocks noGrp="1"/>
          </p:cNvSpPr>
          <p:nvPr>
            <p:ph sz="half" idx="2"/>
          </p:nvPr>
        </p:nvSpPr>
        <p:spPr>
          <a:xfrm>
            <a:off x="4114800" y="1524000"/>
            <a:ext cx="4818888" cy="4663440"/>
          </a:xfrm>
        </p:spPr>
        <p:txBody>
          <a:bodyPr>
            <a:normAutofit fontScale="55000" lnSpcReduction="20000"/>
          </a:bodyPr>
          <a:lstStyle/>
          <a:p>
            <a:pPr marL="82296" indent="0">
              <a:buNone/>
            </a:pPr>
            <a:r>
              <a:rPr lang="en-US" dirty="0" smtClean="0"/>
              <a:t>Isabel Allende – in a fictional account of the foundation of Chile, </a:t>
            </a:r>
            <a:r>
              <a:rPr lang="en-US" i="1" u="sng" dirty="0" smtClean="0"/>
              <a:t>Ines of My Soul</a:t>
            </a:r>
            <a:r>
              <a:rPr lang="en-US" dirty="0" smtClean="0"/>
              <a:t>: </a:t>
            </a:r>
          </a:p>
          <a:p>
            <a:pPr marL="82296" indent="0">
              <a:buNone/>
            </a:pPr>
            <a:r>
              <a:rPr lang="en-US" dirty="0" smtClean="0"/>
              <a:t>“He swooped down upon the Indian settlements without mercy, rounded up all the men – from children to elders – locked them in wood barrels and burned them alive… Violence like Aguirre’s exists everywhere and has throughout the ages… All of this was happening in the Americas, while in Spain, Charles V was promulgating the </a:t>
            </a:r>
            <a:r>
              <a:rPr lang="en-US" dirty="0" err="1" smtClean="0"/>
              <a:t>Leyes</a:t>
            </a:r>
            <a:r>
              <a:rPr lang="en-US" dirty="0" smtClean="0"/>
              <a:t> </a:t>
            </a:r>
            <a:r>
              <a:rPr lang="en-US" dirty="0" err="1" smtClean="0"/>
              <a:t>Nuevas</a:t>
            </a:r>
            <a:r>
              <a:rPr lang="en-US" dirty="0" smtClean="0"/>
              <a:t>, new laws in which he affirmed that the Indians were subjects of the Crown.  He warned the </a:t>
            </a:r>
            <a:r>
              <a:rPr lang="en-US" dirty="0" err="1" smtClean="0"/>
              <a:t>encomenderos</a:t>
            </a:r>
            <a:r>
              <a:rPr lang="en-US" dirty="0" smtClean="0"/>
              <a:t> that they could not force the indigenous peoples to work or subject them to physical punishment; they must be given written contracts and paid in hard coin.   And beyond that, the conquistadors should approach the Indians on their best behavior, asking them with gentle words to accept the God and the king of the Christians, hand over their land, and put themselves at the orders of their new masters.  Like so many well-intentioned laws, these went no further than putting ink to paper…</a:t>
            </a:r>
          </a:p>
          <a:p>
            <a:pPr marL="82296" indent="0">
              <a:buNone/>
            </a:pPr>
            <a:endParaRPr lang="en-US" dirty="0"/>
          </a:p>
          <a:p>
            <a:pPr marL="82296" indent="0">
              <a:buNone/>
            </a:pPr>
            <a:r>
              <a:rPr lang="en-US" dirty="0" smtClean="0"/>
              <a:t>What did Spanish do when foreigners came to our land to impose their customs and religion?  Fight them to the death, of course.”</a:t>
            </a:r>
          </a:p>
        </p:txBody>
      </p:sp>
    </p:spTree>
    <p:extLst>
      <p:ext uri="{BB962C8B-B14F-4D97-AF65-F5344CB8AC3E}">
        <p14:creationId xmlns:p14="http://schemas.microsoft.com/office/powerpoint/2010/main" val="35378727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American Identity as a Concept</a:t>
            </a:r>
            <a:endParaRPr lang="en-US" dirty="0"/>
          </a:p>
        </p:txBody>
      </p:sp>
      <p:sp>
        <p:nvSpPr>
          <p:cNvPr id="3" name="Content Placeholder 2"/>
          <p:cNvSpPr>
            <a:spLocks noGrp="1"/>
          </p:cNvSpPr>
          <p:nvPr>
            <p:ph idx="1"/>
          </p:nvPr>
        </p:nvSpPr>
        <p:spPr>
          <a:xfrm>
            <a:off x="1143000" y="1447800"/>
            <a:ext cx="7790688" cy="5257800"/>
          </a:xfrm>
        </p:spPr>
        <p:txBody>
          <a:bodyPr>
            <a:normAutofit fontScale="92500"/>
          </a:bodyPr>
          <a:lstStyle/>
          <a:p>
            <a:pPr marL="82296" indent="0">
              <a:buNone/>
            </a:pPr>
            <a:r>
              <a:rPr lang="en-US" dirty="0" smtClean="0"/>
              <a:t>American identity, like that of all nations, is a social construction which reinvents itself across time.  While certain principles have come to be representative of American values in the present – democracy, capitalism, freedom of conscience, for example – not even these concepts are uncompromisingly held.  How democratic is the Electoral College?  What restrictions exist on capitalism?  If we believe in freedom of conscience and freedom of expression, then why are dissenters during times of war ostracized?</a:t>
            </a:r>
            <a:endParaRPr lang="en-US" dirty="0"/>
          </a:p>
        </p:txBody>
      </p:sp>
    </p:spTree>
    <p:extLst>
      <p:ext uri="{BB962C8B-B14F-4D97-AF65-F5344CB8AC3E}">
        <p14:creationId xmlns:p14="http://schemas.microsoft.com/office/powerpoint/2010/main" val="33152913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Note on Historical Fiction </a:t>
            </a:r>
            <a:endParaRPr lang="en-US" dirty="0"/>
          </a:p>
        </p:txBody>
      </p:sp>
      <p:sp>
        <p:nvSpPr>
          <p:cNvPr id="5" name="Content Placeholder 4"/>
          <p:cNvSpPr>
            <a:spLocks noGrp="1"/>
          </p:cNvSpPr>
          <p:nvPr>
            <p:ph idx="1"/>
          </p:nvPr>
        </p:nvSpPr>
        <p:spPr/>
        <p:txBody>
          <a:bodyPr/>
          <a:lstStyle/>
          <a:p>
            <a:pPr marL="82296" indent="0">
              <a:buNone/>
            </a:pPr>
            <a:r>
              <a:rPr lang="en-US" dirty="0" smtClean="0"/>
              <a:t>Although the traps which fiction sets up for historians are too numerous to list, fictional accounts often help students and historians alike by offering models of empathy.  Some, like Toni Morrison’s </a:t>
            </a:r>
            <a:r>
              <a:rPr lang="en-US" i="1" u="sng" dirty="0" smtClean="0"/>
              <a:t>A Mercy </a:t>
            </a:r>
            <a:r>
              <a:rPr lang="en-US" dirty="0" smtClean="0"/>
              <a:t>or </a:t>
            </a:r>
            <a:r>
              <a:rPr lang="en-US" i="1" u="sng" dirty="0" smtClean="0"/>
              <a:t>The Unredeemed Captive</a:t>
            </a:r>
            <a:r>
              <a:rPr lang="en-US" dirty="0" smtClean="0"/>
              <a:t> by John Demos offer a more complicated understanding of colonial history – and create worthwhile novels in the process.</a:t>
            </a:r>
            <a:endParaRPr lang="en-US" dirty="0"/>
          </a:p>
        </p:txBody>
      </p:sp>
    </p:spTree>
    <p:extLst>
      <p:ext uri="{BB962C8B-B14F-4D97-AF65-F5344CB8AC3E}">
        <p14:creationId xmlns:p14="http://schemas.microsoft.com/office/powerpoint/2010/main" val="12698334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Reliance of African Slave Labor </a:t>
            </a:r>
            <a:endParaRPr lang="en-US" dirty="0"/>
          </a:p>
        </p:txBody>
      </p:sp>
      <p:sp>
        <p:nvSpPr>
          <p:cNvPr id="3" name="Content Placeholder 2"/>
          <p:cNvSpPr>
            <a:spLocks noGrp="1"/>
          </p:cNvSpPr>
          <p:nvPr>
            <p:ph idx="1"/>
          </p:nvPr>
        </p:nvSpPr>
        <p:spPr/>
        <p:txBody>
          <a:bodyPr>
            <a:normAutofit lnSpcReduction="10000"/>
          </a:bodyPr>
          <a:lstStyle/>
          <a:p>
            <a:pPr marL="82296" indent="0">
              <a:buNone/>
            </a:pPr>
            <a:r>
              <a:rPr lang="en-US" dirty="0" smtClean="0"/>
              <a:t>Native American slaves – whether they were taken by English, French, Spanish, Dutch, or Portuguese colonists – were unreliable as a source of labor.  They simple ran off, rejoining their own tribes adopting others.  Enslaved Africans, on the other hand, were less likely to run away, since the landscape was hostile and intimidating and their captors held a decisive advantage in terms of violent physical force.</a:t>
            </a:r>
            <a:endParaRPr lang="en-US" dirty="0"/>
          </a:p>
        </p:txBody>
      </p:sp>
    </p:spTree>
    <p:extLst>
      <p:ext uri="{BB962C8B-B14F-4D97-AF65-F5344CB8AC3E}">
        <p14:creationId xmlns:p14="http://schemas.microsoft.com/office/powerpoint/2010/main" val="423033099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Slave Trade in the Atlantic World </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43000" y="1447800"/>
            <a:ext cx="7396918" cy="4800600"/>
          </a:xfrm>
        </p:spPr>
      </p:pic>
    </p:spTree>
    <p:extLst>
      <p:ext uri="{BB962C8B-B14F-4D97-AF65-F5344CB8AC3E}">
        <p14:creationId xmlns:p14="http://schemas.microsoft.com/office/powerpoint/2010/main" val="393141558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Enslaved Labor</a:t>
            </a:r>
            <a:endParaRPr lang="en-US" dirty="0"/>
          </a:p>
        </p:txBody>
      </p:sp>
      <p:sp>
        <p:nvSpPr>
          <p:cNvPr id="3" name="Content Placeholder 2"/>
          <p:cNvSpPr>
            <a:spLocks noGrp="1"/>
          </p:cNvSpPr>
          <p:nvPr>
            <p:ph idx="1"/>
          </p:nvPr>
        </p:nvSpPr>
        <p:spPr/>
        <p:txBody>
          <a:bodyPr/>
          <a:lstStyle/>
          <a:p>
            <a:pPr marL="82296" indent="0">
              <a:buNone/>
            </a:pPr>
            <a:r>
              <a:rPr lang="en-US" dirty="0" smtClean="0"/>
              <a:t>The capture and sale of enslaved Africans had begun long before Portuguese traders began to exploit the market in the 15</a:t>
            </a:r>
            <a:r>
              <a:rPr lang="en-US" baseline="30000" dirty="0" smtClean="0"/>
              <a:t>th</a:t>
            </a:r>
            <a:r>
              <a:rPr lang="en-US" dirty="0" smtClean="0"/>
              <a:t> Century – Arab traders had purchased African slaves for centuries.  The Portuguese, however, began to use African Slaves on sugar plantations of the coast of Africa, and the model easily spread to the Caribbean and mainland Americas.</a:t>
            </a:r>
          </a:p>
        </p:txBody>
      </p:sp>
    </p:spTree>
    <p:extLst>
      <p:ext uri="{BB962C8B-B14F-4D97-AF65-F5344CB8AC3E}">
        <p14:creationId xmlns:p14="http://schemas.microsoft.com/office/powerpoint/2010/main" val="113071700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Race-based, Hereditary Slavery</a:t>
            </a:r>
            <a:endParaRPr lang="en-US" dirty="0"/>
          </a:p>
        </p:txBody>
      </p:sp>
      <p:sp>
        <p:nvSpPr>
          <p:cNvPr id="3" name="Content Placeholder 2"/>
          <p:cNvSpPr>
            <a:spLocks noGrp="1"/>
          </p:cNvSpPr>
          <p:nvPr>
            <p:ph idx="1"/>
          </p:nvPr>
        </p:nvSpPr>
        <p:spPr/>
        <p:txBody>
          <a:bodyPr>
            <a:normAutofit fontScale="77500" lnSpcReduction="20000"/>
          </a:bodyPr>
          <a:lstStyle/>
          <a:p>
            <a:pPr marL="82296" indent="0">
              <a:buNone/>
            </a:pPr>
            <a:r>
              <a:rPr lang="en-US" dirty="0" smtClean="0"/>
              <a:t>While slavery had existed for many thousands of years, the concept of slavery was changing dramatically during the first two centuries of the conquest of the Americas.  Previously, slavery had been a condition of warfare – political philosophers always compare slavery to a ‘state of war.’  It was punishment for a crime or the misfortunate result of losing in battle.  In the Americans, however, slavery would become a race-based, hereditary system.  This did not happen right away – for generations, the children of enslaved people were born and lived as free men. But by the 17</a:t>
            </a:r>
            <a:r>
              <a:rPr lang="en-US" baseline="30000" dirty="0" smtClean="0"/>
              <a:t>th</a:t>
            </a:r>
            <a:r>
              <a:rPr lang="en-US" dirty="0" smtClean="0"/>
              <a:t> Century, strict laws were being put into place to make slavery a condition of one’s birth, particularly among the English.</a:t>
            </a:r>
            <a:endParaRPr lang="en-US" dirty="0"/>
          </a:p>
        </p:txBody>
      </p:sp>
    </p:spTree>
    <p:extLst>
      <p:ext uri="{BB962C8B-B14F-4D97-AF65-F5344CB8AC3E}">
        <p14:creationId xmlns:p14="http://schemas.microsoft.com/office/powerpoint/2010/main" val="384328667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835" y="0"/>
            <a:ext cx="9422235" cy="6877390"/>
          </a:xfrm>
          <a:prstGeom prst="rect">
            <a:avLst/>
          </a:prstGeom>
        </p:spPr>
      </p:pic>
      <p:sp>
        <p:nvSpPr>
          <p:cNvPr id="4" name="Title 3"/>
          <p:cNvSpPr>
            <a:spLocks noGrp="1"/>
          </p:cNvSpPr>
          <p:nvPr>
            <p:ph type="title"/>
          </p:nvPr>
        </p:nvSpPr>
        <p:spPr>
          <a:xfrm>
            <a:off x="-98126" y="4953000"/>
            <a:ext cx="6400800" cy="838370"/>
          </a:xfrm>
        </p:spPr>
        <p:txBody>
          <a:bodyPr/>
          <a:lstStyle/>
          <a:p>
            <a:r>
              <a:rPr lang="en-US" dirty="0" smtClean="0">
                <a:solidFill>
                  <a:schemeClr val="tx1"/>
                </a:solidFill>
              </a:rPr>
              <a:t>The </a:t>
            </a:r>
            <a:r>
              <a:rPr lang="en-US" dirty="0" err="1" smtClean="0">
                <a:solidFill>
                  <a:schemeClr val="tx1"/>
                </a:solidFill>
              </a:rPr>
              <a:t>european</a:t>
            </a:r>
            <a:r>
              <a:rPr lang="en-US" dirty="0" err="1">
                <a:solidFill>
                  <a:schemeClr val="tx1"/>
                </a:solidFill>
              </a:rPr>
              <a:t>s</a:t>
            </a:r>
            <a:endParaRPr lang="en-US" dirty="0">
              <a:solidFill>
                <a:schemeClr val="tx1"/>
              </a:solidFill>
            </a:endParaRPr>
          </a:p>
        </p:txBody>
      </p:sp>
    </p:spTree>
    <p:extLst>
      <p:ext uri="{BB962C8B-B14F-4D97-AF65-F5344CB8AC3E}">
        <p14:creationId xmlns:p14="http://schemas.microsoft.com/office/powerpoint/2010/main" val="33017544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Spanish Conquests</a:t>
            </a:r>
            <a:endParaRPr lang="en-US" dirty="0"/>
          </a:p>
        </p:txBody>
      </p:sp>
      <p:sp>
        <p:nvSpPr>
          <p:cNvPr id="8" name="Content Placeholder 7"/>
          <p:cNvSpPr>
            <a:spLocks noGrp="1"/>
          </p:cNvSpPr>
          <p:nvPr>
            <p:ph sz="half" idx="1"/>
          </p:nvPr>
        </p:nvSpPr>
        <p:spPr>
          <a:xfrm>
            <a:off x="990600" y="1524000"/>
            <a:ext cx="2971800" cy="4663440"/>
          </a:xfrm>
        </p:spPr>
        <p:txBody>
          <a:bodyPr>
            <a:normAutofit fontScale="92500" lnSpcReduction="20000"/>
          </a:bodyPr>
          <a:lstStyle/>
          <a:p>
            <a:pPr marL="82296" indent="0">
              <a:buNone/>
            </a:pPr>
            <a:r>
              <a:rPr lang="en-US" dirty="0" smtClean="0"/>
              <a:t>While the Spanish had a huge advantage in the rush to claim land in the New World, and accordingly, were able to accumulate enormous wealth, they were not in a position to defend their lands from European rivals for very long.</a:t>
            </a:r>
            <a:endParaRPr lang="en-US" dirty="0"/>
          </a:p>
        </p:txBody>
      </p:sp>
      <p:pic>
        <p:nvPicPr>
          <p:cNvPr id="10" name="Content Placeholder 9"/>
          <p:cNvPicPr>
            <a:picLocks noGrp="1" noChangeAspect="1"/>
          </p:cNvPicPr>
          <p:nvPr>
            <p:ph sz="half" idx="2"/>
          </p:nvPr>
        </p:nvPicPr>
        <p:blipFill>
          <a:blip r:embed="rId2">
            <a:duotone>
              <a:prstClr val="black"/>
              <a:srgbClr val="D9C3A5">
                <a:tint val="50000"/>
                <a:satMod val="180000"/>
              </a:srgbClr>
            </a:duotone>
            <a:extLst>
              <a:ext uri="{28A0092B-C50C-407E-A947-70E740481C1C}">
                <a14:useLocalDpi xmlns:a14="http://schemas.microsoft.com/office/drawing/2010/main" val="0"/>
              </a:ext>
            </a:extLst>
          </a:blip>
          <a:stretch>
            <a:fillRect/>
          </a:stretch>
        </p:blipFill>
        <p:spPr>
          <a:xfrm>
            <a:off x="3783983" y="1524000"/>
            <a:ext cx="5100283" cy="4664075"/>
          </a:xfrm>
        </p:spPr>
      </p:pic>
    </p:spTree>
    <p:extLst>
      <p:ext uri="{BB962C8B-B14F-4D97-AF65-F5344CB8AC3E}">
        <p14:creationId xmlns:p14="http://schemas.microsoft.com/office/powerpoint/2010/main" val="190005883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Spanish Possessions</a:t>
            </a:r>
            <a:endParaRPr lang="en-US" dirty="0"/>
          </a:p>
        </p:txBody>
      </p:sp>
      <p:sp>
        <p:nvSpPr>
          <p:cNvPr id="3" name="Content Placeholder 2"/>
          <p:cNvSpPr>
            <a:spLocks noGrp="1"/>
          </p:cNvSpPr>
          <p:nvPr>
            <p:ph sz="half" idx="1"/>
          </p:nvPr>
        </p:nvSpPr>
        <p:spPr/>
        <p:txBody>
          <a:bodyPr>
            <a:normAutofit fontScale="77500" lnSpcReduction="20000"/>
          </a:bodyPr>
          <a:lstStyle/>
          <a:p>
            <a:pPr marL="82296" indent="0">
              <a:buNone/>
            </a:pPr>
            <a:r>
              <a:rPr lang="en-US" dirty="0" smtClean="0"/>
              <a:t>While the Spanish could claim enormous influence in the New World, their ability to control the geography of the region was tenuous, at best.  Were it not for the chaos and devastation of pandemic disease, few of their colonial claims would have held.  Inflation from the massive infusion of Spanish gold and silver acquisitions led to long term economic consequences in Europe that undermined the Spanish in terms of European and world domination.</a:t>
            </a:r>
            <a:endParaRPr lang="en-US" dirty="0"/>
          </a:p>
        </p:txBody>
      </p:sp>
      <p:sp>
        <p:nvSpPr>
          <p:cNvPr id="4" name="Content Placeholder 3"/>
          <p:cNvSpPr>
            <a:spLocks noGrp="1"/>
          </p:cNvSpPr>
          <p:nvPr>
            <p:ph sz="half" idx="2"/>
          </p:nvPr>
        </p:nvSpPr>
        <p:spPr/>
        <p:txBody>
          <a:bodyPr>
            <a:normAutofit fontScale="77500" lnSpcReduction="20000"/>
          </a:bodyPr>
          <a:lstStyle/>
          <a:p>
            <a:pPr>
              <a:buFont typeface="Arial" pitchFamily="34" charset="0"/>
              <a:buChar char="•"/>
            </a:pPr>
            <a:r>
              <a:rPr lang="en-US" dirty="0" smtClean="0">
                <a:solidFill>
                  <a:schemeClr val="tx2"/>
                </a:solidFill>
              </a:rPr>
              <a:t>Aztec Empire /Mexico</a:t>
            </a:r>
          </a:p>
          <a:p>
            <a:pPr>
              <a:buFont typeface="Arial" pitchFamily="34" charset="0"/>
              <a:buChar char="•"/>
            </a:pPr>
            <a:r>
              <a:rPr lang="en-US" dirty="0" smtClean="0">
                <a:solidFill>
                  <a:schemeClr val="tx2"/>
                </a:solidFill>
              </a:rPr>
              <a:t>New Mexico </a:t>
            </a:r>
          </a:p>
          <a:p>
            <a:pPr>
              <a:buFont typeface="Arial" pitchFamily="34" charset="0"/>
              <a:buChar char="•"/>
            </a:pPr>
            <a:r>
              <a:rPr lang="en-US" dirty="0" smtClean="0">
                <a:solidFill>
                  <a:schemeClr val="tx2"/>
                </a:solidFill>
              </a:rPr>
              <a:t>Florida</a:t>
            </a:r>
          </a:p>
          <a:p>
            <a:pPr>
              <a:buFont typeface="Arial" pitchFamily="34" charset="0"/>
              <a:buChar char="•"/>
            </a:pPr>
            <a:r>
              <a:rPr lang="en-US" dirty="0" smtClean="0">
                <a:solidFill>
                  <a:schemeClr val="tx2"/>
                </a:solidFill>
              </a:rPr>
              <a:t>Greater Antilles</a:t>
            </a:r>
          </a:p>
          <a:p>
            <a:pPr>
              <a:buFont typeface="Arial" pitchFamily="34" charset="0"/>
              <a:buChar char="•"/>
            </a:pPr>
            <a:r>
              <a:rPr lang="en-US" dirty="0" smtClean="0">
                <a:solidFill>
                  <a:schemeClr val="tx2"/>
                </a:solidFill>
              </a:rPr>
              <a:t>Lesser Antilles</a:t>
            </a:r>
          </a:p>
          <a:p>
            <a:pPr>
              <a:buFont typeface="Arial" pitchFamily="34" charset="0"/>
              <a:buChar char="•"/>
            </a:pPr>
            <a:r>
              <a:rPr lang="en-US" dirty="0" smtClean="0">
                <a:solidFill>
                  <a:schemeClr val="tx2"/>
                </a:solidFill>
              </a:rPr>
              <a:t>Incan Empire/Peru</a:t>
            </a:r>
          </a:p>
          <a:p>
            <a:pPr>
              <a:buFont typeface="Arial" pitchFamily="34" charset="0"/>
              <a:buChar char="•"/>
            </a:pPr>
            <a:r>
              <a:rPr lang="en-US" dirty="0" smtClean="0">
                <a:solidFill>
                  <a:schemeClr val="tx2"/>
                </a:solidFill>
              </a:rPr>
              <a:t>Chile</a:t>
            </a:r>
          </a:p>
          <a:p>
            <a:pPr>
              <a:buFont typeface="Arial" pitchFamily="34" charset="0"/>
              <a:buChar char="•"/>
            </a:pPr>
            <a:r>
              <a:rPr lang="en-US" dirty="0" smtClean="0">
                <a:solidFill>
                  <a:schemeClr val="tx2"/>
                </a:solidFill>
              </a:rPr>
              <a:t>North Coast of South America</a:t>
            </a:r>
          </a:p>
          <a:p>
            <a:pPr>
              <a:buFont typeface="Arial" pitchFamily="34" charset="0"/>
              <a:buChar char="•"/>
            </a:pPr>
            <a:r>
              <a:rPr lang="en-US" dirty="0" smtClean="0">
                <a:solidFill>
                  <a:schemeClr val="tx2"/>
                </a:solidFill>
              </a:rPr>
              <a:t>Pacific Islands – the Philippines</a:t>
            </a:r>
          </a:p>
          <a:p>
            <a:pPr marL="82296" indent="0">
              <a:buNone/>
            </a:pPr>
            <a:endParaRPr lang="en-US" dirty="0"/>
          </a:p>
        </p:txBody>
      </p:sp>
    </p:spTree>
    <p:extLst>
      <p:ext uri="{BB962C8B-B14F-4D97-AF65-F5344CB8AC3E}">
        <p14:creationId xmlns:p14="http://schemas.microsoft.com/office/powerpoint/2010/main" val="176371113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French Possessions</a:t>
            </a:r>
            <a:endParaRPr lang="en-US" dirty="0"/>
          </a:p>
        </p:txBody>
      </p:sp>
      <p:sp>
        <p:nvSpPr>
          <p:cNvPr id="3" name="Content Placeholder 2"/>
          <p:cNvSpPr>
            <a:spLocks noGrp="1"/>
          </p:cNvSpPr>
          <p:nvPr>
            <p:ph sz="half" idx="1"/>
          </p:nvPr>
        </p:nvSpPr>
        <p:spPr/>
        <p:txBody>
          <a:bodyPr>
            <a:normAutofit fontScale="62500" lnSpcReduction="20000"/>
          </a:bodyPr>
          <a:lstStyle/>
          <a:p>
            <a:pPr marL="82296" indent="0">
              <a:buNone/>
            </a:pPr>
            <a:r>
              <a:rPr lang="en-US" dirty="0" smtClean="0"/>
              <a:t>Of the European colonial rulers, the French created the most diverse empire.  With sugar plantations the islands of the Caribbean, a sparsely populated empire of trade centered around Quebec, and their domination of Louisiana, the French were scattered across the New World.  The creole cultures which developed in their regions were uniquely suited to the geography and cultures inhabited by their colonists.  While disease and military conquest played a major role in their settlement of the New World, the French were less possessive of the land, and more willing to accept syncretism, or the adaptation of the Catholic faith to Native American traditional religion. </a:t>
            </a:r>
            <a:endParaRPr lang="en-US" dirty="0"/>
          </a:p>
        </p:txBody>
      </p:sp>
      <p:sp>
        <p:nvSpPr>
          <p:cNvPr id="4" name="Content Placeholder 3"/>
          <p:cNvSpPr>
            <a:spLocks noGrp="1"/>
          </p:cNvSpPr>
          <p:nvPr>
            <p:ph sz="half" idx="2"/>
          </p:nvPr>
        </p:nvSpPr>
        <p:spPr/>
        <p:txBody>
          <a:bodyPr>
            <a:normAutofit fontScale="62500" lnSpcReduction="20000"/>
          </a:bodyPr>
          <a:lstStyle/>
          <a:p>
            <a:r>
              <a:rPr lang="en-US" sz="4000" dirty="0" smtClean="0">
                <a:solidFill>
                  <a:schemeClr val="tx2"/>
                </a:solidFill>
              </a:rPr>
              <a:t>Quebec</a:t>
            </a:r>
          </a:p>
          <a:p>
            <a:endParaRPr lang="en-US" sz="4000" dirty="0" smtClean="0">
              <a:solidFill>
                <a:schemeClr val="tx2"/>
              </a:solidFill>
            </a:endParaRPr>
          </a:p>
          <a:p>
            <a:r>
              <a:rPr lang="en-US" sz="4000" dirty="0" smtClean="0">
                <a:solidFill>
                  <a:schemeClr val="tx2"/>
                </a:solidFill>
              </a:rPr>
              <a:t>Louisiana</a:t>
            </a:r>
          </a:p>
          <a:p>
            <a:endParaRPr lang="en-US" sz="4000" dirty="0" smtClean="0">
              <a:solidFill>
                <a:schemeClr val="tx2"/>
              </a:solidFill>
            </a:endParaRPr>
          </a:p>
          <a:p>
            <a:r>
              <a:rPr lang="en-US" sz="4000" dirty="0" smtClean="0">
                <a:solidFill>
                  <a:schemeClr val="tx2"/>
                </a:solidFill>
              </a:rPr>
              <a:t>Settlements in the Great Lakes Regions</a:t>
            </a:r>
          </a:p>
          <a:p>
            <a:endParaRPr lang="en-US" sz="4000" dirty="0" smtClean="0">
              <a:solidFill>
                <a:schemeClr val="tx2"/>
              </a:solidFill>
            </a:endParaRPr>
          </a:p>
          <a:p>
            <a:r>
              <a:rPr lang="en-US" sz="4000" dirty="0" smtClean="0">
                <a:solidFill>
                  <a:schemeClr val="tx2"/>
                </a:solidFill>
              </a:rPr>
              <a:t>Caribbean Sugar Islands</a:t>
            </a:r>
            <a:endParaRPr lang="en-US" sz="4000" dirty="0">
              <a:solidFill>
                <a:schemeClr val="tx2"/>
              </a:solidFill>
            </a:endParaRPr>
          </a:p>
        </p:txBody>
      </p:sp>
    </p:spTree>
    <p:extLst>
      <p:ext uri="{BB962C8B-B14F-4D97-AF65-F5344CB8AC3E}">
        <p14:creationId xmlns:p14="http://schemas.microsoft.com/office/powerpoint/2010/main" val="196106418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Dutch – New Amsterdam</a:t>
            </a:r>
            <a:endParaRPr lang="en-US" dirty="0"/>
          </a:p>
        </p:txBody>
      </p:sp>
      <p:sp>
        <p:nvSpPr>
          <p:cNvPr id="3" name="Content Placeholder 2"/>
          <p:cNvSpPr>
            <a:spLocks noGrp="1"/>
          </p:cNvSpPr>
          <p:nvPr>
            <p:ph sz="half" idx="1"/>
          </p:nvPr>
        </p:nvSpPr>
        <p:spPr/>
        <p:txBody>
          <a:bodyPr>
            <a:normAutofit fontScale="62500" lnSpcReduction="20000"/>
          </a:bodyPr>
          <a:lstStyle/>
          <a:p>
            <a:pPr marL="82296" indent="0">
              <a:buNone/>
            </a:pPr>
            <a:r>
              <a:rPr lang="en-US" dirty="0" smtClean="0"/>
              <a:t>More than any other empire, the Dutch were committed to trade.  The nation was late to the colonization game, and made few inroads onto the mainland of North America, but New Amsterdam was uniquely suitable to the development of commerce.  The Hudson River Valley – from Albany to it’s delta at Manhattan, was a skeletal version of the economic powerhouse which is New York City today.  It was also a diverse region, and – at least until the governorship of Peter Stuyvesant – one that was tolerant of other cultures.  Many of the characteristics of the Dutch settlement appear to define the region even today. </a:t>
            </a:r>
            <a:endParaRPr lang="en-US" dirty="0"/>
          </a:p>
        </p:txBody>
      </p:sp>
      <p:sp>
        <p:nvSpPr>
          <p:cNvPr id="4" name="Content Placeholder 3"/>
          <p:cNvSpPr>
            <a:spLocks noGrp="1"/>
          </p:cNvSpPr>
          <p:nvPr>
            <p:ph sz="half" idx="2"/>
          </p:nvPr>
        </p:nvSpPr>
        <p:spPr/>
        <p:txBody>
          <a:bodyPr>
            <a:normAutofit fontScale="62500" lnSpcReduction="20000"/>
          </a:bodyPr>
          <a:lstStyle/>
          <a:p>
            <a:r>
              <a:rPr lang="en-US" sz="3600" dirty="0" smtClean="0">
                <a:solidFill>
                  <a:schemeClr val="tx2"/>
                </a:solidFill>
              </a:rPr>
              <a:t>New Amsterdam</a:t>
            </a:r>
          </a:p>
          <a:p>
            <a:pPr marL="82296" indent="0">
              <a:buNone/>
            </a:pPr>
            <a:endParaRPr lang="en-US" sz="3600" dirty="0" smtClean="0">
              <a:solidFill>
                <a:schemeClr val="tx2"/>
              </a:solidFill>
            </a:endParaRPr>
          </a:p>
          <a:p>
            <a:r>
              <a:rPr lang="en-US" sz="3600" dirty="0" smtClean="0">
                <a:solidFill>
                  <a:schemeClr val="tx2"/>
                </a:solidFill>
              </a:rPr>
              <a:t>Islands of the Caribbean</a:t>
            </a:r>
          </a:p>
          <a:p>
            <a:pPr marL="82296" indent="0">
              <a:buNone/>
            </a:pPr>
            <a:endParaRPr lang="en-US" sz="3600" dirty="0" smtClean="0">
              <a:solidFill>
                <a:schemeClr val="tx2"/>
              </a:solidFill>
            </a:endParaRPr>
          </a:p>
          <a:p>
            <a:r>
              <a:rPr lang="en-US" sz="3600" dirty="0" smtClean="0">
                <a:solidFill>
                  <a:schemeClr val="tx2"/>
                </a:solidFill>
              </a:rPr>
              <a:t>Asia, Indonesia</a:t>
            </a:r>
          </a:p>
          <a:p>
            <a:pPr marL="82296" indent="0">
              <a:buNone/>
            </a:pPr>
            <a:endParaRPr lang="en-US" sz="3600" dirty="0">
              <a:solidFill>
                <a:schemeClr val="tx2"/>
              </a:solidFill>
            </a:endParaRPr>
          </a:p>
        </p:txBody>
      </p:sp>
    </p:spTree>
    <p:extLst>
      <p:ext uri="{BB962C8B-B14F-4D97-AF65-F5344CB8AC3E}">
        <p14:creationId xmlns:p14="http://schemas.microsoft.com/office/powerpoint/2010/main" val="33927427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Concept of “Other” – An Important Concept in Colonization </a:t>
            </a:r>
            <a:endParaRPr lang="en-US" dirty="0"/>
          </a:p>
        </p:txBody>
      </p:sp>
      <p:sp>
        <p:nvSpPr>
          <p:cNvPr id="3" name="Content Placeholder 2"/>
          <p:cNvSpPr>
            <a:spLocks noGrp="1"/>
          </p:cNvSpPr>
          <p:nvPr>
            <p:ph idx="1"/>
          </p:nvPr>
        </p:nvSpPr>
        <p:spPr>
          <a:xfrm>
            <a:off x="990600" y="1447800"/>
            <a:ext cx="8001000" cy="5257800"/>
          </a:xfrm>
        </p:spPr>
        <p:txBody>
          <a:bodyPr>
            <a:normAutofit fontScale="77500" lnSpcReduction="20000"/>
          </a:bodyPr>
          <a:lstStyle/>
          <a:p>
            <a:pPr marL="82296" indent="0">
              <a:buNone/>
            </a:pPr>
            <a:r>
              <a:rPr lang="en-US" dirty="0" smtClean="0"/>
              <a:t>Most of the source materials used to construct history are from European authors; very few Native American cultures had any written languages.  Nevertheless, it is important to remember that European cultures of the 17</a:t>
            </a:r>
            <a:r>
              <a:rPr lang="en-US" baseline="30000" dirty="0" smtClean="0"/>
              <a:t>th</a:t>
            </a:r>
            <a:r>
              <a:rPr lang="en-US" dirty="0" smtClean="0"/>
              <a:t> Century or before are just as unusual to us as Native American cultures may have been.  Karen </a:t>
            </a:r>
            <a:r>
              <a:rPr lang="en-US" dirty="0" err="1" smtClean="0"/>
              <a:t>Kupperman</a:t>
            </a:r>
            <a:r>
              <a:rPr lang="en-US" dirty="0" smtClean="0"/>
              <a:t>, author of </a:t>
            </a:r>
            <a:r>
              <a:rPr lang="en-US" i="1" u="sng" dirty="0" smtClean="0"/>
              <a:t>Indians and English: Facing Off in Early America</a:t>
            </a:r>
            <a:r>
              <a:rPr lang="en-US" dirty="0" smtClean="0"/>
              <a:t> advises, “It is important to realize that, just as the Americans and their culture is foreign to us, so the English are as well.  It is a mistake to think that we can easily and directly understand the minds of English actors.  </a:t>
            </a:r>
            <a:r>
              <a:rPr lang="en-US" i="1" u="sng" dirty="0" smtClean="0"/>
              <a:t>Their purposes and meanings are alien and require imaginative reconstruction just as native American purposes and meanings do</a:t>
            </a:r>
            <a:r>
              <a:rPr lang="en-US" dirty="0" smtClean="0"/>
              <a:t>; and it is too easy to fall into the trap of thinking we know what they mean because their words appear to say something a modern person might say.”  </a:t>
            </a:r>
            <a:endParaRPr lang="en-US" dirty="0"/>
          </a:p>
        </p:txBody>
      </p:sp>
    </p:spTree>
    <p:extLst>
      <p:ext uri="{BB962C8B-B14F-4D97-AF65-F5344CB8AC3E}">
        <p14:creationId xmlns:p14="http://schemas.microsoft.com/office/powerpoint/2010/main" val="244206045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Russians?</a:t>
            </a:r>
            <a:endParaRPr lang="en-US" dirty="0"/>
          </a:p>
        </p:txBody>
      </p:sp>
      <p:sp>
        <p:nvSpPr>
          <p:cNvPr id="3" name="Content Placeholder 2"/>
          <p:cNvSpPr>
            <a:spLocks noGrp="1"/>
          </p:cNvSpPr>
          <p:nvPr>
            <p:ph sz="half" idx="1"/>
          </p:nvPr>
        </p:nvSpPr>
        <p:spPr/>
        <p:txBody>
          <a:bodyPr>
            <a:normAutofit fontScale="92500"/>
          </a:bodyPr>
          <a:lstStyle/>
          <a:p>
            <a:pPr marL="82296" indent="0">
              <a:buNone/>
            </a:pPr>
            <a:r>
              <a:rPr lang="en-US" dirty="0" smtClean="0"/>
              <a:t>The concept of Russian America merits at least a mention.  The cultural influence of the Russians was limited, although their settlements, principally committed to the fur trade, were far ranging along the West Coast – from Alaska to coastal California.</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029200" y="1752600"/>
            <a:ext cx="3657600" cy="4152275"/>
          </a:xfrm>
        </p:spPr>
      </p:pic>
    </p:spTree>
    <p:extLst>
      <p:ext uri="{BB962C8B-B14F-4D97-AF65-F5344CB8AC3E}">
        <p14:creationId xmlns:p14="http://schemas.microsoft.com/office/powerpoint/2010/main" val="196877120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English Empire</a:t>
            </a:r>
            <a:endParaRPr lang="en-US" dirty="0"/>
          </a:p>
        </p:txBody>
      </p:sp>
      <p:sp>
        <p:nvSpPr>
          <p:cNvPr id="3" name="Content Placeholder 2"/>
          <p:cNvSpPr>
            <a:spLocks noGrp="1"/>
          </p:cNvSpPr>
          <p:nvPr>
            <p:ph sz="half" idx="1"/>
          </p:nvPr>
        </p:nvSpPr>
        <p:spPr/>
        <p:txBody>
          <a:bodyPr>
            <a:normAutofit fontScale="77500" lnSpcReduction="20000"/>
          </a:bodyPr>
          <a:lstStyle/>
          <a:p>
            <a:pPr marL="82296" indent="0">
              <a:buNone/>
            </a:pPr>
            <a:r>
              <a:rPr lang="en-US" dirty="0" smtClean="0"/>
              <a:t>If other nations were committed to exploiting the natural resources of the Americas or trading with Native Americans, the English soon abandoned these notions in their colonies to focus on agriculture: sugar, tobacco, and other crops proved more lucrative.  The English emphasis on the acquisition of land and property rights inevitably led to conflict with Native </a:t>
            </a:r>
            <a:r>
              <a:rPr lang="en-US" smtClean="0"/>
              <a:t>American tribes.</a:t>
            </a:r>
            <a:endParaRPr lang="en-US"/>
          </a:p>
        </p:txBody>
      </p:sp>
      <p:sp>
        <p:nvSpPr>
          <p:cNvPr id="4" name="Content Placeholder 3"/>
          <p:cNvSpPr>
            <a:spLocks noGrp="1"/>
          </p:cNvSpPr>
          <p:nvPr>
            <p:ph sz="half" idx="2"/>
          </p:nvPr>
        </p:nvSpPr>
        <p:spPr/>
        <p:txBody>
          <a:bodyPr>
            <a:normAutofit fontScale="77500" lnSpcReduction="20000"/>
          </a:bodyPr>
          <a:lstStyle/>
          <a:p>
            <a:r>
              <a:rPr lang="en-US" dirty="0" smtClean="0"/>
              <a:t>Newfoundland, Maritime Provinces</a:t>
            </a:r>
          </a:p>
          <a:p>
            <a:r>
              <a:rPr lang="en-US" dirty="0" smtClean="0"/>
              <a:t>Roanoke Island</a:t>
            </a:r>
          </a:p>
          <a:p>
            <a:r>
              <a:rPr lang="en-US" dirty="0" smtClean="0"/>
              <a:t>Jamestown</a:t>
            </a:r>
          </a:p>
          <a:p>
            <a:r>
              <a:rPr lang="en-US" dirty="0" smtClean="0"/>
              <a:t>Plymouth Plantations</a:t>
            </a:r>
          </a:p>
          <a:p>
            <a:r>
              <a:rPr lang="en-US" dirty="0" smtClean="0"/>
              <a:t>Bahamas and other Caribbean Islands</a:t>
            </a:r>
          </a:p>
          <a:p>
            <a:r>
              <a:rPr lang="en-US" dirty="0" smtClean="0"/>
              <a:t>Rapid Expansion over time</a:t>
            </a:r>
          </a:p>
          <a:p>
            <a:pPr marL="82296" indent="0">
              <a:buNone/>
            </a:pPr>
            <a:endParaRPr lang="en-US" dirty="0" smtClean="0"/>
          </a:p>
        </p:txBody>
      </p:sp>
    </p:spTree>
    <p:extLst>
      <p:ext uri="{BB962C8B-B14F-4D97-AF65-F5344CB8AC3E}">
        <p14:creationId xmlns:p14="http://schemas.microsoft.com/office/powerpoint/2010/main" val="4778050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Which cultures have had the greatest influence on American Society?</a:t>
            </a:r>
            <a:endParaRPr lang="en-US" dirty="0"/>
          </a:p>
        </p:txBody>
      </p:sp>
      <p:sp>
        <p:nvSpPr>
          <p:cNvPr id="7" name="Text Placeholder 6"/>
          <p:cNvSpPr>
            <a:spLocks noGrp="1"/>
          </p:cNvSpPr>
          <p:nvPr>
            <p:ph type="body" idx="2"/>
          </p:nvPr>
        </p:nvSpPr>
        <p:spPr>
          <a:xfrm>
            <a:off x="457200" y="1406964"/>
            <a:ext cx="8382000" cy="698500"/>
          </a:xfrm>
        </p:spPr>
        <p:txBody>
          <a:bodyPr>
            <a:normAutofit lnSpcReduction="10000"/>
          </a:bodyPr>
          <a:lstStyle/>
          <a:p>
            <a:r>
              <a:rPr lang="en-US" dirty="0" smtClean="0"/>
              <a:t>Consider all of the following cultural groups which met in New World.  Which groups seem to have had the greatest influence on contemporary culture?  In groups of five, rank the nine (9) most important groups in terms of their influence on American Society.  Be prepared to explain you answers.</a:t>
            </a:r>
            <a:endParaRPr lang="en-US" dirty="0"/>
          </a:p>
        </p:txBody>
      </p:sp>
      <p:sp>
        <p:nvSpPr>
          <p:cNvPr id="6" name="Content Placeholder 5"/>
          <p:cNvSpPr>
            <a:spLocks noGrp="1"/>
          </p:cNvSpPr>
          <p:nvPr>
            <p:ph sz="half" idx="1"/>
          </p:nvPr>
        </p:nvSpPr>
        <p:spPr/>
        <p:txBody>
          <a:bodyPr>
            <a:normAutofit fontScale="47500" lnSpcReduction="20000"/>
          </a:bodyPr>
          <a:lstStyle/>
          <a:p>
            <a:pPr>
              <a:buFont typeface="Arial" pitchFamily="34" charset="0"/>
              <a:buChar char="•"/>
            </a:pPr>
            <a:r>
              <a:rPr lang="en-US" dirty="0" smtClean="0"/>
              <a:t>Eastern Woodlands Tribes (Iroquois)</a:t>
            </a:r>
          </a:p>
          <a:p>
            <a:pPr>
              <a:buFont typeface="Arial" pitchFamily="34" charset="0"/>
              <a:buChar char="•"/>
            </a:pPr>
            <a:r>
              <a:rPr lang="en-US" dirty="0" smtClean="0"/>
              <a:t>Southeastern Tribes (Creek Confederation)</a:t>
            </a:r>
          </a:p>
          <a:p>
            <a:pPr>
              <a:buFont typeface="Arial" pitchFamily="34" charset="0"/>
              <a:buChar char="•"/>
            </a:pPr>
            <a:r>
              <a:rPr lang="en-US" dirty="0" smtClean="0"/>
              <a:t>Powhatan (Virginia, Jamestown)</a:t>
            </a:r>
          </a:p>
          <a:p>
            <a:pPr>
              <a:buFont typeface="Arial" pitchFamily="34" charset="0"/>
              <a:buChar char="•"/>
            </a:pPr>
            <a:r>
              <a:rPr lang="en-US" dirty="0" smtClean="0"/>
              <a:t>Southwestern Tribes (New Mexico)</a:t>
            </a:r>
          </a:p>
          <a:p>
            <a:pPr>
              <a:buFont typeface="Arial" pitchFamily="34" charset="0"/>
              <a:buChar char="•"/>
            </a:pPr>
            <a:r>
              <a:rPr lang="en-US" dirty="0" smtClean="0"/>
              <a:t>Pacific Northwestern Tribes (Nez Perce, Kwakiutl)</a:t>
            </a:r>
          </a:p>
          <a:p>
            <a:pPr>
              <a:buFont typeface="Arial" pitchFamily="34" charset="0"/>
              <a:buChar char="•"/>
            </a:pPr>
            <a:r>
              <a:rPr lang="en-US" dirty="0" smtClean="0"/>
              <a:t>South American Civilizations (Aztec, Incans)		</a:t>
            </a:r>
          </a:p>
          <a:p>
            <a:pPr>
              <a:buFont typeface="Arial" pitchFamily="34" charset="0"/>
              <a:buChar char="•"/>
            </a:pPr>
            <a:r>
              <a:rPr lang="en-US" dirty="0" smtClean="0"/>
              <a:t>French Colonists (Louisiana, Quebec)</a:t>
            </a:r>
          </a:p>
          <a:p>
            <a:pPr>
              <a:buFont typeface="Arial" pitchFamily="34" charset="0"/>
              <a:buChar char="•"/>
            </a:pPr>
            <a:r>
              <a:rPr lang="en-US" dirty="0" smtClean="0"/>
              <a:t>Dutch Colonists (New Amsterdam)		</a:t>
            </a:r>
          </a:p>
          <a:p>
            <a:pPr>
              <a:buFont typeface="Arial" pitchFamily="34" charset="0"/>
              <a:buChar char="•"/>
            </a:pPr>
            <a:r>
              <a:rPr lang="en-US" dirty="0" smtClean="0"/>
              <a:t>Enslaved Africans (Throughout  the Americas)</a:t>
            </a:r>
          </a:p>
          <a:p>
            <a:pPr>
              <a:buFont typeface="Arial" pitchFamily="34" charset="0"/>
              <a:buChar char="•"/>
            </a:pPr>
            <a:r>
              <a:rPr lang="en-US" dirty="0" smtClean="0"/>
              <a:t>Spanish Conquistadors (Southwest, Mexico, Florida)		</a:t>
            </a:r>
          </a:p>
          <a:p>
            <a:pPr>
              <a:buFont typeface="Arial" pitchFamily="34" charset="0"/>
              <a:buChar char="•"/>
            </a:pPr>
            <a:r>
              <a:rPr lang="en-US" dirty="0" smtClean="0"/>
              <a:t>English Colonists (Jamestown, Plymouth)		</a:t>
            </a:r>
          </a:p>
          <a:p>
            <a:pPr>
              <a:buFont typeface="Arial" pitchFamily="34" charset="0"/>
              <a:buChar char="•"/>
            </a:pPr>
            <a:r>
              <a:rPr lang="en-US" dirty="0" smtClean="0"/>
              <a:t>Russian Traders (Alaska, Pacific Northwest)</a:t>
            </a:r>
          </a:p>
          <a:p>
            <a:pPr>
              <a:buFont typeface="Arial" pitchFamily="34" charset="0"/>
              <a:buChar char="•"/>
            </a:pPr>
            <a:r>
              <a:rPr lang="en-US" dirty="0" smtClean="0"/>
              <a:t>Portuguese Traders (Brazil, development of Sugar Plantations)</a:t>
            </a:r>
          </a:p>
          <a:p>
            <a:pPr marL="82296" indent="0">
              <a:buNone/>
            </a:pPr>
            <a:r>
              <a:rPr lang="en-US" dirty="0" smtClean="0"/>
              <a:t>	</a:t>
            </a:r>
          </a:p>
          <a:p>
            <a:pPr marL="82296" indent="0">
              <a:buNone/>
            </a:pPr>
            <a:endParaRPr lang="en-US" dirty="0"/>
          </a:p>
        </p:txBody>
      </p:sp>
    </p:spTree>
    <p:extLst>
      <p:ext uri="{BB962C8B-B14F-4D97-AF65-F5344CB8AC3E}">
        <p14:creationId xmlns:p14="http://schemas.microsoft.com/office/powerpoint/2010/main" val="1182981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1" cy="6858000"/>
          </a:xfrm>
          <a:prstGeom prst="rect">
            <a:avLst/>
          </a:prstGeom>
        </p:spPr>
      </p:pic>
      <p:sp>
        <p:nvSpPr>
          <p:cNvPr id="4" name="Title 3"/>
          <p:cNvSpPr>
            <a:spLocks noGrp="1"/>
          </p:cNvSpPr>
          <p:nvPr>
            <p:ph type="title"/>
          </p:nvPr>
        </p:nvSpPr>
        <p:spPr>
          <a:xfrm>
            <a:off x="152399" y="2590800"/>
            <a:ext cx="8991601" cy="2286000"/>
          </a:xfrm>
        </p:spPr>
        <p:txBody>
          <a:bodyPr/>
          <a:lstStyle/>
          <a:p>
            <a:r>
              <a:rPr lang="en-US" dirty="0" smtClean="0">
                <a:solidFill>
                  <a:schemeClr val="tx1"/>
                </a:solidFill>
              </a:rPr>
              <a:t>Native American cultures in North  </a:t>
            </a:r>
            <a:r>
              <a:rPr lang="en-US" dirty="0" err="1" smtClean="0">
                <a:solidFill>
                  <a:schemeClr val="tx1"/>
                </a:solidFill>
              </a:rPr>
              <a:t>america</a:t>
            </a:r>
            <a:endParaRPr lang="en-US" dirty="0">
              <a:solidFill>
                <a:schemeClr val="tx1"/>
              </a:solidFill>
            </a:endParaRPr>
          </a:p>
        </p:txBody>
      </p:sp>
    </p:spTree>
    <p:extLst>
      <p:ext uri="{BB962C8B-B14F-4D97-AF65-F5344CB8AC3E}">
        <p14:creationId xmlns:p14="http://schemas.microsoft.com/office/powerpoint/2010/main" val="81975773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The Iroquois Confederation</a:t>
            </a:r>
            <a:endParaRPr lang="en-US" dirty="0"/>
          </a:p>
        </p:txBody>
      </p:sp>
      <p:sp>
        <p:nvSpPr>
          <p:cNvPr id="5" name="Content Placeholder 4"/>
          <p:cNvSpPr>
            <a:spLocks noGrp="1"/>
          </p:cNvSpPr>
          <p:nvPr>
            <p:ph idx="1"/>
          </p:nvPr>
        </p:nvSpPr>
        <p:spPr/>
        <p:txBody>
          <a:bodyPr>
            <a:normAutofit fontScale="70000" lnSpcReduction="20000"/>
          </a:bodyPr>
          <a:lstStyle/>
          <a:p>
            <a:pPr marL="82296" indent="0">
              <a:buNone/>
            </a:pPr>
            <a:r>
              <a:rPr lang="en-US" dirty="0" smtClean="0"/>
              <a:t>Iroquois were not any one tribe, but a political organization not unlike the Powhatan tribe in composition – although not in political structure.  </a:t>
            </a:r>
          </a:p>
          <a:p>
            <a:pPr marL="82296" indent="0">
              <a:buNone/>
            </a:pPr>
            <a:r>
              <a:rPr lang="en-US" dirty="0" smtClean="0"/>
              <a:t>The confederation was ruled by consensus building among tribal members.  Some historians have argued – unsuccessful for the most part – that the Iroquois example influenced the “Albany Plan” of Union and the Articles of Confederation. </a:t>
            </a:r>
          </a:p>
          <a:p>
            <a:pPr marL="82296" indent="0">
              <a:buNone/>
            </a:pPr>
            <a:r>
              <a:rPr lang="en-US" dirty="0" smtClean="0"/>
              <a:t>Gender roles within the tribe dictated matrilineal bloodlines – and women were in charge of living arrangements, agriculture, and healing within the culture.  </a:t>
            </a:r>
          </a:p>
          <a:p>
            <a:pPr marL="82296" indent="0">
              <a:buNone/>
            </a:pPr>
            <a:r>
              <a:rPr lang="en-US" dirty="0" smtClean="0"/>
              <a:t>For English and French settlers – for whom gender roles dictated that men should be in charge of sowing seeds and raising crops – it appeared that men in the tribes were abusive to their women.  </a:t>
            </a:r>
            <a:endParaRPr lang="en-US" dirty="0"/>
          </a:p>
          <a:p>
            <a:pPr marL="82296" indent="0">
              <a:buNone/>
            </a:pPr>
            <a:r>
              <a:rPr lang="en-US" dirty="0" smtClean="0"/>
              <a:t>Men were raised as hunters and warriors in the tribe.</a:t>
            </a:r>
          </a:p>
          <a:p>
            <a:pPr marL="82296" indent="0">
              <a:buNone/>
            </a:pPr>
            <a:endParaRPr lang="en-US" dirty="0"/>
          </a:p>
        </p:txBody>
      </p:sp>
    </p:spTree>
    <p:extLst>
      <p:ext uri="{BB962C8B-B14F-4D97-AF65-F5344CB8AC3E}">
        <p14:creationId xmlns:p14="http://schemas.microsoft.com/office/powerpoint/2010/main" val="40107462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Iroquois Confederation</a:t>
            </a:r>
            <a:endParaRPr lang="en-US" dirty="0"/>
          </a:p>
        </p:txBody>
      </p:sp>
      <p:sp>
        <p:nvSpPr>
          <p:cNvPr id="3" name="Content Placeholder 2"/>
          <p:cNvSpPr>
            <a:spLocks noGrp="1"/>
          </p:cNvSpPr>
          <p:nvPr>
            <p:ph sz="half" idx="1"/>
          </p:nvPr>
        </p:nvSpPr>
        <p:spPr>
          <a:xfrm>
            <a:off x="1066800" y="1371600"/>
            <a:ext cx="2667000" cy="5867400"/>
          </a:xfrm>
        </p:spPr>
        <p:txBody>
          <a:bodyPr>
            <a:normAutofit fontScale="70000" lnSpcReduction="20000"/>
          </a:bodyPr>
          <a:lstStyle/>
          <a:p>
            <a:pPr marL="82296" indent="0">
              <a:buNone/>
            </a:pPr>
            <a:r>
              <a:rPr lang="en-US" dirty="0" smtClean="0"/>
              <a:t>Because the tribe was situated neatly between areas of English and Dutch settlement and the French colonies of Quebec, the Iroquois were able to manipulate their trading partners and assert autonomy in their domain.  The tribe forced European nations to compete for their cooperation, and thereby preserved a certain amount of autonomy even when they were at an military disadvantage in terms of weapons, and later, numbers.</a:t>
            </a: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3886200" y="1371600"/>
            <a:ext cx="5105400" cy="5367053"/>
          </a:xfrm>
        </p:spPr>
      </p:pic>
    </p:spTree>
    <p:extLst>
      <p:ext uri="{BB962C8B-B14F-4D97-AF65-F5344CB8AC3E}">
        <p14:creationId xmlns:p14="http://schemas.microsoft.com/office/powerpoint/2010/main" val="31423153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Southeastern Tribes - </a:t>
            </a:r>
            <a:endParaRPr lang="en-US" dirty="0"/>
          </a:p>
        </p:txBody>
      </p:sp>
      <p:sp>
        <p:nvSpPr>
          <p:cNvPr id="5" name="Content Placeholder 4"/>
          <p:cNvSpPr>
            <a:spLocks noGrp="1"/>
          </p:cNvSpPr>
          <p:nvPr>
            <p:ph idx="1"/>
          </p:nvPr>
        </p:nvSpPr>
        <p:spPr/>
        <p:txBody>
          <a:bodyPr>
            <a:normAutofit fontScale="77500" lnSpcReduction="20000"/>
          </a:bodyPr>
          <a:lstStyle/>
          <a:p>
            <a:pPr marL="82296" indent="0">
              <a:buNone/>
            </a:pPr>
            <a:r>
              <a:rPr lang="en-US" dirty="0" smtClean="0"/>
              <a:t>Most of the Southeastern Tribes – like the Cherokee, Chickasaw, and Natchez civilizations – were able to avoid subjugation by the French and Spanish explorers of the region because they lacked – namely gold and silver.  Situated where they were, it was impossible to enslave the populations.  Spanish conquistadors like Ponce de Leon and later Hernando de Soto made cursory efforts to proselytize the Indians, but soon moved on.  Epidemic diseases devastated the population – as it did all Native American tribes.  Nevertheless, certain tribes like the Natchez were able to find agency by selling food to trade centered regions like New Orleans and by playing Spanish and French rivals off of one another. </a:t>
            </a:r>
          </a:p>
        </p:txBody>
      </p:sp>
    </p:spTree>
    <p:extLst>
      <p:ext uri="{BB962C8B-B14F-4D97-AF65-F5344CB8AC3E}">
        <p14:creationId xmlns:p14="http://schemas.microsoft.com/office/powerpoint/2010/main" val="34558206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Plains Indians</a:t>
            </a:r>
            <a:endParaRPr lang="en-US" dirty="0"/>
          </a:p>
        </p:txBody>
      </p:sp>
      <p:sp>
        <p:nvSpPr>
          <p:cNvPr id="3" name="Content Placeholder 2"/>
          <p:cNvSpPr>
            <a:spLocks noGrp="1"/>
          </p:cNvSpPr>
          <p:nvPr>
            <p:ph idx="1"/>
          </p:nvPr>
        </p:nvSpPr>
        <p:spPr/>
        <p:txBody>
          <a:bodyPr>
            <a:normAutofit fontScale="92500"/>
          </a:bodyPr>
          <a:lstStyle/>
          <a:p>
            <a:pPr marL="82296" indent="0">
              <a:buNone/>
            </a:pPr>
            <a:r>
              <a:rPr lang="en-US" dirty="0" smtClean="0"/>
              <a:t>Although we often associate the Plains tribes with the nomadic, buffalo-pursuing tribes of the late 19</a:t>
            </a:r>
            <a:r>
              <a:rPr lang="en-US" baseline="30000" dirty="0" smtClean="0"/>
              <a:t>th</a:t>
            </a:r>
            <a:r>
              <a:rPr lang="en-US" dirty="0" smtClean="0"/>
              <a:t> Century, they were not always characterized by this way of life.  By then, Americans had forced Eastern tribes into the region, disease had taken a devastating toll, and the horse – which had escaped New Mexico as early as the 16</a:t>
            </a:r>
            <a:r>
              <a:rPr lang="en-US" baseline="30000" dirty="0" smtClean="0"/>
              <a:t>th</a:t>
            </a:r>
            <a:r>
              <a:rPr lang="en-US" dirty="0" smtClean="0"/>
              <a:t> Century, had prospered on the Great Plains and been domesticated by tribes like the Lakota Sioux.</a:t>
            </a:r>
            <a:endParaRPr lang="en-US" dirty="0"/>
          </a:p>
        </p:txBody>
      </p:sp>
    </p:spTree>
    <p:extLst>
      <p:ext uri="{BB962C8B-B14F-4D97-AF65-F5344CB8AC3E}">
        <p14:creationId xmlns:p14="http://schemas.microsoft.com/office/powerpoint/2010/main" val="11999884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Plains Indians </a:t>
            </a:r>
            <a:endParaRPr lang="en-US" dirty="0"/>
          </a:p>
        </p:txBody>
      </p:sp>
      <p:sp>
        <p:nvSpPr>
          <p:cNvPr id="5" name="Text Placeholder 4"/>
          <p:cNvSpPr>
            <a:spLocks noGrp="1"/>
          </p:cNvSpPr>
          <p:nvPr>
            <p:ph type="body" idx="2"/>
          </p:nvPr>
        </p:nvSpPr>
        <p:spPr>
          <a:xfrm>
            <a:off x="457200" y="1406964"/>
            <a:ext cx="8153400" cy="698500"/>
          </a:xfrm>
        </p:spPr>
        <p:txBody>
          <a:bodyPr>
            <a:normAutofit lnSpcReduction="10000"/>
          </a:bodyPr>
          <a:lstStyle/>
          <a:p>
            <a:r>
              <a:rPr lang="en-US" dirty="0" smtClean="0"/>
              <a:t>In general, tribes lived in more permanent settlements, and traveled seasonally from camp to camp.  Agriculture was practiced.  While the tribes did rely on the buffalo, they were not constantly tracking the herd, as many envision they were in the years after the Civil War.  (They weren’t then, either!)</a:t>
            </a:r>
            <a:endParaRPr lang="en-US" dirty="0"/>
          </a:p>
        </p:txBody>
      </p:sp>
      <p:pic>
        <p:nvPicPr>
          <p:cNvPr id="6" name="Content Placeholder 5"/>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228600" y="2362200"/>
            <a:ext cx="4286250" cy="3000375"/>
          </a:xfr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48200" y="2309228"/>
            <a:ext cx="4351142" cy="3024772"/>
          </a:xfrm>
          <a:prstGeom prst="rect">
            <a:avLst/>
          </a:prstGeom>
        </p:spPr>
      </p:pic>
    </p:spTree>
    <p:extLst>
      <p:ext uri="{BB962C8B-B14F-4D97-AF65-F5344CB8AC3E}">
        <p14:creationId xmlns:p14="http://schemas.microsoft.com/office/powerpoint/2010/main" val="14010125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767</TotalTime>
  <Words>2717</Words>
  <Application>Microsoft Office PowerPoint</Application>
  <PresentationFormat>On-screen Show (4:3)</PresentationFormat>
  <Paragraphs>112</Paragraphs>
  <Slides>32</Slides>
  <Notes>1</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Solstice</vt:lpstr>
      <vt:lpstr>European Conquest and American Identity</vt:lpstr>
      <vt:lpstr>American Identity as a Concept</vt:lpstr>
      <vt:lpstr>The Concept of “Other” – An Important Concept in Colonization </vt:lpstr>
      <vt:lpstr>Native American cultures in North  america</vt:lpstr>
      <vt:lpstr>The Iroquois Confederation</vt:lpstr>
      <vt:lpstr>The Iroquois Confederation</vt:lpstr>
      <vt:lpstr>Southeastern Tribes - </vt:lpstr>
      <vt:lpstr>Plains Indians</vt:lpstr>
      <vt:lpstr>Plains Indians </vt:lpstr>
      <vt:lpstr>Southwestern Indians</vt:lpstr>
      <vt:lpstr>The Pacific Northwest</vt:lpstr>
      <vt:lpstr>The Powhatan</vt:lpstr>
      <vt:lpstr>Powhatan Leadership</vt:lpstr>
      <vt:lpstr>Native Americans to English</vt:lpstr>
      <vt:lpstr>Enslaved people –The role of Africans in the Americas</vt:lpstr>
      <vt:lpstr>The Portuguese </vt:lpstr>
      <vt:lpstr>The Spanish and Slavery</vt:lpstr>
      <vt:lpstr>The Spanish and Slavery</vt:lpstr>
      <vt:lpstr>Spanish Atrocities</vt:lpstr>
      <vt:lpstr>A Note on Historical Fiction </vt:lpstr>
      <vt:lpstr>Reliance of African Slave Labor </vt:lpstr>
      <vt:lpstr>Slave Trade in the Atlantic World </vt:lpstr>
      <vt:lpstr>Enslaved Labor</vt:lpstr>
      <vt:lpstr>Race-based, Hereditary Slavery</vt:lpstr>
      <vt:lpstr>The europeans</vt:lpstr>
      <vt:lpstr>Spanish Conquests</vt:lpstr>
      <vt:lpstr>Spanish Possessions</vt:lpstr>
      <vt:lpstr>French Possessions</vt:lpstr>
      <vt:lpstr>The Dutch – New Amsterdam</vt:lpstr>
      <vt:lpstr>Russians?</vt:lpstr>
      <vt:lpstr>The English Empire</vt:lpstr>
      <vt:lpstr>Which cultures have had the greatest influence on American Society?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European Conquest and American Identity</dc:title>
  <dc:creator>Adam</dc:creator>
  <cp:lastModifiedBy>Adam Henry</cp:lastModifiedBy>
  <cp:revision>28</cp:revision>
  <dcterms:created xsi:type="dcterms:W3CDTF">2013-01-15T02:51:16Z</dcterms:created>
  <dcterms:modified xsi:type="dcterms:W3CDTF">2013-01-15T22:37:35Z</dcterms:modified>
</cp:coreProperties>
</file>